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9" r:id="rId3"/>
    <p:sldId id="257" r:id="rId4"/>
    <p:sldId id="258" r:id="rId5"/>
    <p:sldId id="275" r:id="rId6"/>
    <p:sldId id="260" r:id="rId7"/>
    <p:sldId id="265" r:id="rId8"/>
    <p:sldId id="266" r:id="rId9"/>
    <p:sldId id="262" r:id="rId10"/>
    <p:sldId id="274" r:id="rId11"/>
    <p:sldId id="267" r:id="rId12"/>
    <p:sldId id="268" r:id="rId13"/>
    <p:sldId id="263" r:id="rId14"/>
    <p:sldId id="273" r:id="rId15"/>
    <p:sldId id="269" r:id="rId16"/>
    <p:sldId id="272" r:id="rId17"/>
    <p:sldId id="264" r:id="rId18"/>
    <p:sldId id="270" r:id="rId19"/>
    <p:sldId id="271" r:id="rId20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Jednakokračni trokut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slov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hr-HR" smtClean="0"/>
              <a:t>Uredite stil naslova matrice</a:t>
            </a:r>
            <a:endParaRPr kumimoji="0" lang="en-US"/>
          </a:p>
        </p:txBody>
      </p:sp>
      <p:sp>
        <p:nvSpPr>
          <p:cNvPr id="9" name="Podnaslov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r-HR" smtClean="0"/>
              <a:t>Uredite stil podnaslova matrice</a:t>
            </a:r>
            <a:endParaRPr kumimoji="0" lang="en-US"/>
          </a:p>
        </p:txBody>
      </p:sp>
      <p:sp>
        <p:nvSpPr>
          <p:cNvPr id="28" name="Rezervirano mjesto datuma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71377C3D-7BB2-4D23-9D10-616807B37D36}" type="datetimeFigureOut">
              <a:rPr lang="sr-Latn-CS" smtClean="0"/>
              <a:pPr/>
              <a:t>29.5.2018.</a:t>
            </a:fld>
            <a:endParaRPr lang="hr-HR"/>
          </a:p>
        </p:txBody>
      </p:sp>
      <p:sp>
        <p:nvSpPr>
          <p:cNvPr id="17" name="Rezervirano mjesto podnožja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hr-HR"/>
          </a:p>
        </p:txBody>
      </p:sp>
      <p:sp>
        <p:nvSpPr>
          <p:cNvPr id="29" name="Rezervirano mjesto broja slajda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63C03A18-1BE2-487D-92D8-585057AF460F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hr-HR" smtClean="0"/>
              <a:t>Uredite stil naslova matrice</a:t>
            </a:r>
            <a:endParaRPr kumimoji="0"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Uredite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71377C3D-7BB2-4D23-9D10-616807B37D36}" type="datetimeFigureOut">
              <a:rPr lang="sr-Latn-CS" smtClean="0"/>
              <a:pPr/>
              <a:t>29.5.2018.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3A18-1BE2-487D-92D8-585057AF460F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jeljk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utni trokut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Jednakokračni trokut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71377C3D-7BB2-4D23-9D10-616807B37D36}" type="datetimeFigureOut">
              <a:rPr lang="sr-Latn-CS" smtClean="0"/>
              <a:pPr/>
              <a:t>29.5.2018.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63C03A18-1BE2-487D-92D8-585057AF460F}" type="slidenum">
              <a:rPr lang="hr-HR" smtClean="0"/>
              <a:pPr/>
              <a:t>‹#›</a:t>
            </a:fld>
            <a:endParaRPr lang="hr-HR"/>
          </a:p>
        </p:txBody>
      </p:sp>
      <p:cxnSp>
        <p:nvCxnSpPr>
          <p:cNvPr id="11" name="Ravni poveznik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avni poveznik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hr-HR" smtClean="0"/>
              <a:t>Uredite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r-HR" smtClean="0"/>
              <a:t>Uredite stilove teksta matrice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hr-HR" smtClean="0"/>
              <a:t>Uredite stil naslova matrice</a:t>
            </a:r>
            <a:endParaRPr kumimoji="0"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r-HR" smtClean="0"/>
              <a:t>Uredite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r-HR" smtClean="0"/>
              <a:t>Uredite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1377C3D-7BB2-4D23-9D10-616807B37D36}" type="datetimeFigureOut">
              <a:rPr lang="sr-Latn-CS" smtClean="0"/>
              <a:pPr/>
              <a:t>29.5.2018.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3C03A18-1BE2-487D-92D8-585057AF460F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Usporedb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hr-HR" smtClean="0"/>
              <a:t>Uredite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r-HR" smtClean="0"/>
              <a:t>Uredite stilove teksta matrice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r-HR" smtClean="0"/>
              <a:t>Uredite stilove teksta matrice</a:t>
            </a:r>
          </a:p>
        </p:txBody>
      </p:sp>
      <p:sp>
        <p:nvSpPr>
          <p:cNvPr id="5" name="Rezervirano mjesto sadržaja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hr-HR" smtClean="0"/>
              <a:t>Uredite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r-HR" smtClean="0"/>
              <a:t>Uredite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71377C3D-7BB2-4D23-9D10-616807B37D36}" type="datetimeFigureOut">
              <a:rPr lang="sr-Latn-CS" smtClean="0"/>
              <a:pPr/>
              <a:t>29.5.2018.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63C03A18-1BE2-487D-92D8-585057AF460F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hr-HR" smtClean="0"/>
              <a:t>Uredite stil naslova matrice</a:t>
            </a:r>
            <a:endParaRPr kumimoji="0" lang="en-US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7C3D-7BB2-4D23-9D10-616807B37D36}" type="datetimeFigureOut">
              <a:rPr lang="sr-Latn-CS" smtClean="0"/>
              <a:pPr/>
              <a:t>29.5.2018.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3A18-1BE2-487D-92D8-585057AF460F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1377C3D-7BB2-4D23-9D10-616807B37D36}" type="datetimeFigureOut">
              <a:rPr lang="sr-Latn-CS" smtClean="0"/>
              <a:pPr/>
              <a:t>29.5.2018.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3C03A18-1BE2-487D-92D8-585057AF460F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hr-HR" smtClean="0"/>
              <a:t>Uredite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r-HR" smtClean="0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hr-HR" smtClean="0"/>
              <a:t>Uredite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71377C3D-7BB2-4D23-9D10-616807B37D36}" type="datetimeFigureOut">
              <a:rPr lang="sr-Latn-CS" smtClean="0"/>
              <a:pPr/>
              <a:t>29.5.2018.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63C03A18-1BE2-487D-92D8-585057AF460F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hr-HR" smtClean="0"/>
              <a:t>Uredite stil naslova matrice</a:t>
            </a:r>
            <a:endParaRPr kumimoji="0" lang="en-US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r-HR" smtClean="0"/>
              <a:t>Kliknite ikonu da biste dodali  sliku</a:t>
            </a:r>
            <a:endParaRPr kumimoji="0" lang="en-US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71377C3D-7BB2-4D23-9D10-616807B37D36}" type="datetimeFigureOut">
              <a:rPr lang="sr-Latn-CS" smtClean="0"/>
              <a:pPr/>
              <a:t>29.5.2018.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63C03A18-1BE2-487D-92D8-585057AF460F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Uredite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r-HR" smtClean="0"/>
              <a:t>Uredite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7C3D-7BB2-4D23-9D10-616807B37D36}" type="datetimeFigureOut">
              <a:rPr lang="sr-Latn-CS" smtClean="0"/>
              <a:pPr/>
              <a:t>29.5.2018.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3A18-1BE2-487D-92D8-585057AF460F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hr-HR" smtClean="0"/>
              <a:t>Uredite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hr-HR" smtClean="0"/>
              <a:t>Uredite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7C3D-7BB2-4D23-9D10-616807B37D36}" type="datetimeFigureOut">
              <a:rPr lang="sr-Latn-CS" smtClean="0"/>
              <a:pPr/>
              <a:t>29.5.2018.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3A18-1BE2-487D-92D8-585057AF460F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avokutni trokut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Ravni poveznik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avni poveznik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zervirano mjesto naslova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hr-HR" smtClean="0"/>
              <a:t>Uredite stil naslova matrice</a:t>
            </a:r>
            <a:endParaRPr kumimoji="0" lang="en-US"/>
          </a:p>
        </p:txBody>
      </p:sp>
      <p:sp>
        <p:nvSpPr>
          <p:cNvPr id="13" name="Rezervirano mjesto teksta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hr-HR" smtClean="0"/>
              <a:t>Uredite stilove teksta matrice</a:t>
            </a:r>
          </a:p>
          <a:p>
            <a:pPr lvl="1" eaLnBrk="1" latinLnBrk="0" hangingPunct="1"/>
            <a:r>
              <a:rPr kumimoji="0" lang="hr-HR" smtClean="0"/>
              <a:t>Druga razina</a:t>
            </a:r>
          </a:p>
          <a:p>
            <a:pPr lvl="2" eaLnBrk="1" latinLnBrk="0" hangingPunct="1"/>
            <a:r>
              <a:rPr kumimoji="0" lang="hr-HR" smtClean="0"/>
              <a:t>Treća razina</a:t>
            </a:r>
          </a:p>
          <a:p>
            <a:pPr lvl="3" eaLnBrk="1" latinLnBrk="0" hangingPunct="1"/>
            <a:r>
              <a:rPr kumimoji="0" lang="hr-HR" smtClean="0"/>
              <a:t>Četvrta razina</a:t>
            </a:r>
          </a:p>
          <a:p>
            <a:pPr lvl="4" eaLnBrk="1" latinLnBrk="0" hangingPunct="1"/>
            <a:r>
              <a:rPr kumimoji="0" lang="hr-HR" smtClean="0"/>
              <a:t>Peta razina</a:t>
            </a:r>
            <a:endParaRPr kumimoji="0" lang="en-US"/>
          </a:p>
        </p:txBody>
      </p:sp>
      <p:sp>
        <p:nvSpPr>
          <p:cNvPr id="14" name="Rezervirano mjesto datuma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71377C3D-7BB2-4D23-9D10-616807B37D36}" type="datetimeFigureOut">
              <a:rPr lang="sr-Latn-CS" smtClean="0"/>
              <a:pPr/>
              <a:t>29.5.2018.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23" name="Rezervirano mjesto broja slajda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63C03A18-1BE2-487D-92D8-585057AF460F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Latinska paleografija</a:t>
            </a:r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smtClean="0"/>
              <a:t>rad na rukopisu</a:t>
            </a:r>
            <a:endParaRPr lang="hr-HR" dirty="0"/>
          </a:p>
        </p:txBody>
      </p:sp>
    </p:spTree>
    <p:extLst>
      <p:ext uri="{BB962C8B-B14F-4D97-AF65-F5344CB8AC3E}">
        <p14:creationId xmlns="" xmlns:p14="http://schemas.microsoft.com/office/powerpoint/2010/main" val="228988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Pomoćne povijesne znanosti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diplomatika</a:t>
            </a:r>
          </a:p>
          <a:p>
            <a:r>
              <a:rPr lang="hr-HR" dirty="0" smtClean="0"/>
              <a:t>epigrafija</a:t>
            </a:r>
          </a:p>
          <a:p>
            <a:r>
              <a:rPr lang="hr-HR" dirty="0" smtClean="0"/>
              <a:t>paleografija</a:t>
            </a:r>
          </a:p>
          <a:p>
            <a:r>
              <a:rPr lang="hr-HR" dirty="0" smtClean="0"/>
              <a:t>kronologija</a:t>
            </a:r>
          </a:p>
          <a:p>
            <a:r>
              <a:rPr lang="hr-HR" dirty="0" smtClean="0"/>
              <a:t>heraldika</a:t>
            </a:r>
          </a:p>
          <a:p>
            <a:r>
              <a:rPr lang="hr-HR" dirty="0" smtClean="0"/>
              <a:t>genealogija</a:t>
            </a:r>
          </a:p>
          <a:p>
            <a:r>
              <a:rPr lang="hr-HR" dirty="0" smtClean="0"/>
              <a:t>numizmatika</a:t>
            </a:r>
          </a:p>
          <a:p>
            <a:r>
              <a:rPr lang="hr-HR" dirty="0" err="1" smtClean="0"/>
              <a:t>sfragistika</a:t>
            </a:r>
            <a:r>
              <a:rPr lang="hr-HR" dirty="0" smtClean="0"/>
              <a:t>…</a:t>
            </a:r>
            <a:endParaRPr lang="hr-HR" dirty="0"/>
          </a:p>
        </p:txBody>
      </p:sp>
    </p:spTree>
    <p:extLst>
      <p:ext uri="{BB962C8B-B14F-4D97-AF65-F5344CB8AC3E}">
        <p14:creationId xmlns="" xmlns:p14="http://schemas.microsoft.com/office/powerpoint/2010/main" val="99903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Epigrafija 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642536"/>
          </a:xfrm>
        </p:spPr>
        <p:txBody>
          <a:bodyPr>
            <a:normAutofit/>
          </a:bodyPr>
          <a:lstStyle/>
          <a:p>
            <a:r>
              <a:rPr lang="el-GR" dirty="0" smtClean="0"/>
              <a:t>ἐπί+ γράφω</a:t>
            </a:r>
            <a:endParaRPr lang="hr-HR" dirty="0" smtClean="0"/>
          </a:p>
          <a:p>
            <a:r>
              <a:rPr lang="hr-HR" dirty="0" smtClean="0"/>
              <a:t>proučava povijesne </a:t>
            </a:r>
            <a:r>
              <a:rPr lang="hr-HR" dirty="0"/>
              <a:t>natpise urezane ili uklesane u </a:t>
            </a:r>
            <a:r>
              <a:rPr lang="hr-HR" dirty="0" smtClean="0"/>
              <a:t>čvrste materijale</a:t>
            </a:r>
          </a:p>
          <a:p>
            <a:r>
              <a:rPr lang="hr-HR" dirty="0" smtClean="0"/>
              <a:t>podjela prema pismu</a:t>
            </a:r>
          </a:p>
          <a:p>
            <a:pPr lvl="1"/>
            <a:r>
              <a:rPr lang="hr-HR" dirty="0" smtClean="0"/>
              <a:t>grčka, latinska, ćirilična, glagoljska, hebrejska…</a:t>
            </a:r>
          </a:p>
          <a:p>
            <a:r>
              <a:rPr lang="hr-HR" dirty="0" smtClean="0"/>
              <a:t>podjela </a:t>
            </a:r>
            <a:r>
              <a:rPr lang="hr-HR" dirty="0"/>
              <a:t>prema </a:t>
            </a:r>
            <a:r>
              <a:rPr lang="hr-HR" dirty="0" smtClean="0"/>
              <a:t>kronologiji</a:t>
            </a:r>
          </a:p>
          <a:p>
            <a:pPr lvl="1"/>
            <a:r>
              <a:rPr lang="hr-HR" dirty="0" smtClean="0"/>
              <a:t>antička, ranokršćanska, </a:t>
            </a:r>
            <a:r>
              <a:rPr lang="hr-HR" dirty="0" err="1" smtClean="0"/>
              <a:t>srednjovjekovna..</a:t>
            </a:r>
            <a:r>
              <a:rPr lang="hr-HR" dirty="0" smtClean="0"/>
              <a:t>.</a:t>
            </a:r>
            <a:endParaRPr lang="hr-HR" dirty="0"/>
          </a:p>
        </p:txBody>
      </p:sp>
    </p:spTree>
    <p:extLst>
      <p:ext uri="{BB962C8B-B14F-4D97-AF65-F5344CB8AC3E}">
        <p14:creationId xmlns="" xmlns:p14="http://schemas.microsoft.com/office/powerpoint/2010/main" val="60757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Paleografija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παλαιός</a:t>
            </a:r>
            <a:r>
              <a:rPr lang="hr-HR" dirty="0" smtClean="0"/>
              <a:t> </a:t>
            </a:r>
            <a:r>
              <a:rPr lang="el-GR" dirty="0" smtClean="0"/>
              <a:t>+ γράφω</a:t>
            </a:r>
            <a:endParaRPr lang="hr-HR" dirty="0" smtClean="0"/>
          </a:p>
          <a:p>
            <a:r>
              <a:rPr lang="hr-HR" dirty="0" smtClean="0"/>
              <a:t>proučava razvoj pisma</a:t>
            </a:r>
            <a:endParaRPr lang="hr-HR" dirty="0"/>
          </a:p>
          <a:p>
            <a:pPr lvl="1"/>
            <a:r>
              <a:rPr lang="hr-HR" b="1" dirty="0" smtClean="0"/>
              <a:t>ciljevi</a:t>
            </a:r>
            <a:r>
              <a:rPr lang="hr-HR" dirty="0" smtClean="0"/>
              <a:t>: ispravno čitanje rukopisa</a:t>
            </a:r>
          </a:p>
          <a:p>
            <a:pPr lvl="1"/>
            <a:r>
              <a:rPr lang="hr-HR" dirty="0" err="1" smtClean="0"/>
              <a:t>datacija</a:t>
            </a:r>
            <a:endParaRPr lang="hr-HR" dirty="0" smtClean="0"/>
          </a:p>
          <a:p>
            <a:pPr lvl="1"/>
            <a:r>
              <a:rPr lang="hr-HR" dirty="0" smtClean="0"/>
              <a:t>određivanje autorstva</a:t>
            </a:r>
          </a:p>
          <a:p>
            <a:pPr lvl="1"/>
            <a:r>
              <a:rPr lang="hr-HR" dirty="0" smtClean="0"/>
              <a:t>određivanje mjesta nastanka</a:t>
            </a:r>
          </a:p>
          <a:p>
            <a:pPr lvl="1"/>
            <a:r>
              <a:rPr lang="hr-HR" dirty="0" smtClean="0"/>
              <a:t>određivanje </a:t>
            </a:r>
            <a:r>
              <a:rPr lang="hr-HR" b="1" dirty="0" smtClean="0"/>
              <a:t>ruke</a:t>
            </a:r>
            <a:r>
              <a:rPr lang="hr-HR" dirty="0" smtClean="0"/>
              <a:t> koja je pisala rukopis</a:t>
            </a:r>
          </a:p>
          <a:p>
            <a:r>
              <a:rPr lang="hr-HR" dirty="0" smtClean="0"/>
              <a:t>autor </a:t>
            </a:r>
            <a:r>
              <a:rPr lang="hr-HR" dirty="0" err="1" smtClean="0"/>
              <a:t>vs</a:t>
            </a:r>
            <a:r>
              <a:rPr lang="hr-HR" dirty="0" smtClean="0"/>
              <a:t>. prepisivač</a:t>
            </a:r>
            <a:endParaRPr lang="hr-HR" dirty="0"/>
          </a:p>
        </p:txBody>
      </p:sp>
    </p:spTree>
    <p:extLst>
      <p:ext uri="{BB962C8B-B14F-4D97-AF65-F5344CB8AC3E}">
        <p14:creationId xmlns="" xmlns:p14="http://schemas.microsoft.com/office/powerpoint/2010/main" val="320305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graphicFrame>
        <p:nvGraphicFramePr>
          <p:cNvPr id="4" name="Rezervirano mjesto sadržaja 3"/>
          <p:cNvGraphicFramePr>
            <a:graphicFrameLocks noGrp="1"/>
          </p:cNvGraphicFramePr>
          <p:nvPr>
            <p:ph idx="1"/>
          </p:nvPr>
        </p:nvGraphicFramePr>
        <p:xfrm>
          <a:off x="0" y="9"/>
          <a:ext cx="9144000" cy="6938246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  <a:gridCol w="3048000"/>
              </a:tblGrid>
              <a:tr h="376946">
                <a:tc rowSpan="8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latin typeface="Calibri"/>
                          <a:ea typeface="Calibri"/>
                          <a:cs typeface="Times New Roman"/>
                        </a:rPr>
                        <a:t>ANTIKA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latin typeface="Calibri"/>
                          <a:ea typeface="Calibri"/>
                          <a:cs typeface="Times New Roman"/>
                        </a:rPr>
                        <a:t>kvadratna kapitala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2400" dirty="0" smtClean="0">
                          <a:latin typeface="Calibri"/>
                          <a:ea typeface="Calibri"/>
                          <a:cs typeface="Times New Roman"/>
                        </a:rPr>
                        <a:t>epigrafska </a:t>
                      </a:r>
                      <a:r>
                        <a:rPr lang="hr-HR" sz="2400" dirty="0">
                          <a:latin typeface="Calibri"/>
                          <a:ea typeface="Calibri"/>
                          <a:cs typeface="Times New Roman"/>
                        </a:rPr>
                        <a:t>pisma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946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latin typeface="Calibri"/>
                          <a:ea typeface="Calibri"/>
                          <a:cs typeface="Times New Roman"/>
                        </a:rPr>
                        <a:t>rustična kapitala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376946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latin typeface="Calibri"/>
                          <a:ea typeface="Calibri"/>
                          <a:cs typeface="Times New Roman"/>
                        </a:rPr>
                        <a:t>kurzivna kapitala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449910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latin typeface="Calibri"/>
                          <a:ea typeface="Calibri"/>
                          <a:cs typeface="Times New Roman"/>
                        </a:rPr>
                        <a:t>kurzivna majuskula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376946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latin typeface="Calibri"/>
                          <a:ea typeface="Calibri"/>
                          <a:cs typeface="Times New Roman"/>
                        </a:rPr>
                        <a:t>knjižna kapitala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4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2400" dirty="0">
                          <a:latin typeface="Calibri"/>
                          <a:ea typeface="Calibri"/>
                          <a:cs typeface="Times New Roman"/>
                        </a:rPr>
                        <a:t>paleografska pisma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946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800" b="1" dirty="0">
                          <a:latin typeface="Calibri"/>
                          <a:ea typeface="Calibri"/>
                          <a:cs typeface="Times New Roman"/>
                        </a:rPr>
                        <a:t>uncijala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376946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 err="1">
                          <a:latin typeface="Calibri"/>
                          <a:ea typeface="Calibri"/>
                          <a:cs typeface="Times New Roman"/>
                        </a:rPr>
                        <a:t>poluuncijala</a:t>
                      </a:r>
                      <a:endParaRPr lang="hr-H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376946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latin typeface="Calibri"/>
                          <a:ea typeface="Calibri"/>
                          <a:cs typeface="Times New Roman"/>
                        </a:rPr>
                        <a:t>kurzivna minuskula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376946">
                <a:tc rowSpan="9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latin typeface="Calibri"/>
                          <a:ea typeface="Calibri"/>
                          <a:cs typeface="Times New Roman"/>
                        </a:rPr>
                        <a:t>SREDNJI VIJEK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 err="1">
                          <a:latin typeface="Calibri"/>
                          <a:ea typeface="Calibri"/>
                          <a:cs typeface="Times New Roman"/>
                        </a:rPr>
                        <a:t>prekarolinška</a:t>
                      </a:r>
                      <a:r>
                        <a:rPr lang="hr-HR" sz="1800" dirty="0">
                          <a:latin typeface="Calibri"/>
                          <a:ea typeface="Calibri"/>
                          <a:cs typeface="Times New Roman"/>
                        </a:rPr>
                        <a:t> minuskula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376946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 err="1">
                          <a:latin typeface="Calibri"/>
                          <a:ea typeface="Calibri"/>
                          <a:cs typeface="Times New Roman"/>
                        </a:rPr>
                        <a:t>kurijala</a:t>
                      </a:r>
                      <a:endParaRPr lang="hr-H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376946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800" b="1" dirty="0" err="1">
                          <a:latin typeface="Calibri"/>
                          <a:ea typeface="Calibri"/>
                          <a:cs typeface="Times New Roman"/>
                        </a:rPr>
                        <a:t>beneventana</a:t>
                      </a:r>
                      <a:endParaRPr lang="hr-HR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376946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 err="1">
                          <a:latin typeface="Calibri"/>
                          <a:ea typeface="Calibri"/>
                          <a:cs typeface="Times New Roman"/>
                        </a:rPr>
                        <a:t>merovingika</a:t>
                      </a:r>
                      <a:endParaRPr lang="hr-H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376946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 err="1">
                          <a:latin typeface="Calibri"/>
                          <a:ea typeface="Calibri"/>
                          <a:cs typeface="Times New Roman"/>
                        </a:rPr>
                        <a:t>vizigotika</a:t>
                      </a:r>
                      <a:endParaRPr lang="hr-H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376946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 err="1">
                          <a:latin typeface="Calibri"/>
                          <a:ea typeface="Calibri"/>
                          <a:cs typeface="Times New Roman"/>
                        </a:rPr>
                        <a:t>insularna</a:t>
                      </a:r>
                      <a:r>
                        <a:rPr lang="hr-HR" sz="1800" dirty="0">
                          <a:latin typeface="Calibri"/>
                          <a:ea typeface="Calibri"/>
                          <a:cs typeface="Times New Roman"/>
                        </a:rPr>
                        <a:t> pisma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376946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800" b="1" dirty="0">
                          <a:latin typeface="Calibri"/>
                          <a:ea typeface="Calibri"/>
                          <a:cs typeface="Times New Roman"/>
                        </a:rPr>
                        <a:t>karolina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376946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800" b="1" dirty="0">
                          <a:latin typeface="Calibri"/>
                          <a:ea typeface="Calibri"/>
                          <a:cs typeface="Times New Roman"/>
                        </a:rPr>
                        <a:t>gotica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376946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 err="1">
                          <a:latin typeface="Calibri"/>
                          <a:ea typeface="Calibri"/>
                          <a:cs typeface="Times New Roman"/>
                        </a:rPr>
                        <a:t>humanistika</a:t>
                      </a:r>
                      <a:endParaRPr lang="hr-H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37694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hr-HR" sz="20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NOVI VIJEK</a:t>
                      </a:r>
                      <a:endParaRPr lang="hr-HR" sz="20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 err="1">
                          <a:latin typeface="Calibri"/>
                          <a:ea typeface="Calibri"/>
                          <a:cs typeface="Times New Roman"/>
                        </a:rPr>
                        <a:t>bulatika</a:t>
                      </a:r>
                      <a:endParaRPr lang="hr-H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/>
              <a:t>uncijala</a:t>
            </a:r>
            <a:endParaRPr lang="hr-HR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rimska epoha, doba carstva, 4.-9. st.</a:t>
            </a:r>
          </a:p>
          <a:p>
            <a:r>
              <a:rPr lang="hr-HR" dirty="0" smtClean="0"/>
              <a:t>majuskula </a:t>
            </a:r>
          </a:p>
          <a:p>
            <a:pPr lvl="1"/>
            <a:r>
              <a:rPr lang="hr-HR" dirty="0" smtClean="0"/>
              <a:t>slova </a:t>
            </a:r>
            <a:r>
              <a:rPr lang="hr-HR" dirty="0"/>
              <a:t>su </a:t>
            </a:r>
            <a:r>
              <a:rPr lang="hr-HR" dirty="0" smtClean="0"/>
              <a:t>ovalno stilizirana (svečana, čitka, lijepa – pismo Biblije)</a:t>
            </a:r>
          </a:p>
          <a:p>
            <a:pPr lvl="1"/>
            <a:r>
              <a:rPr lang="hr-HR" dirty="0" smtClean="0"/>
              <a:t>ne rastavljaju se riječi ni rečenice</a:t>
            </a:r>
          </a:p>
          <a:p>
            <a:r>
              <a:rPr lang="hr-HR" i="1" dirty="0" smtClean="0"/>
              <a:t>Splitski </a:t>
            </a:r>
            <a:r>
              <a:rPr lang="hr-HR" i="1" dirty="0" err="1" smtClean="0"/>
              <a:t>evangelijar</a:t>
            </a:r>
            <a:r>
              <a:rPr lang="hr-HR" i="1" dirty="0" smtClean="0"/>
              <a:t>, </a:t>
            </a:r>
            <a:r>
              <a:rPr lang="hr-HR" dirty="0" smtClean="0"/>
              <a:t>6./7. st.</a:t>
            </a:r>
          </a:p>
        </p:txBody>
      </p:sp>
    </p:spTree>
    <p:extLst>
      <p:ext uri="{BB962C8B-B14F-4D97-AF65-F5344CB8AC3E}">
        <p14:creationId xmlns="" xmlns:p14="http://schemas.microsoft.com/office/powerpoint/2010/main" val="3249991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Rezervirano mjesto sadržaja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6" y="269808"/>
            <a:ext cx="9144000" cy="6552843"/>
          </a:xfrm>
        </p:spPr>
      </p:pic>
    </p:spTree>
    <p:extLst>
      <p:ext uri="{BB962C8B-B14F-4D97-AF65-F5344CB8AC3E}">
        <p14:creationId xmlns="" xmlns:p14="http://schemas.microsoft.com/office/powerpoint/2010/main" val="22006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sadržaja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1026" name="Picture 2" descr="E:\radionica-rukopisi\uncijala primj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966" y="-35082"/>
            <a:ext cx="5158322" cy="68930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6011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err="1" smtClean="0"/>
              <a:t>beneventana</a:t>
            </a:r>
            <a:endParaRPr lang="hr-HR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57200" y="1882808"/>
            <a:ext cx="8507288" cy="4572000"/>
          </a:xfrm>
        </p:spPr>
        <p:txBody>
          <a:bodyPr>
            <a:normAutofit/>
          </a:bodyPr>
          <a:lstStyle/>
          <a:p>
            <a:r>
              <a:rPr lang="hr-HR" dirty="0" smtClean="0"/>
              <a:t>8</a:t>
            </a:r>
            <a:r>
              <a:rPr lang="hr-HR" dirty="0"/>
              <a:t>. st</a:t>
            </a:r>
            <a:r>
              <a:rPr lang="hr-HR" dirty="0" smtClean="0"/>
              <a:t>., samostan </a:t>
            </a:r>
            <a:r>
              <a:rPr lang="hr-HR" dirty="0" err="1" smtClean="0"/>
              <a:t>Montecassino</a:t>
            </a:r>
            <a:r>
              <a:rPr lang="hr-HR" dirty="0" smtClean="0"/>
              <a:t> (</a:t>
            </a:r>
            <a:r>
              <a:rPr lang="hr-HR" dirty="0" err="1" smtClean="0"/>
              <a:t>Benevento</a:t>
            </a:r>
            <a:r>
              <a:rPr lang="hr-HR" dirty="0" smtClean="0"/>
              <a:t>) </a:t>
            </a:r>
          </a:p>
          <a:p>
            <a:r>
              <a:rPr lang="hr-HR" dirty="0" smtClean="0"/>
              <a:t>popularna na Jadranu</a:t>
            </a:r>
            <a:endParaRPr lang="hr-HR" dirty="0"/>
          </a:p>
          <a:p>
            <a:pPr lvl="1"/>
            <a:r>
              <a:rPr lang="hr-HR" dirty="0"/>
              <a:t>oštra razlika između debljih i tanjih </a:t>
            </a:r>
            <a:r>
              <a:rPr lang="hr-HR" dirty="0" smtClean="0"/>
              <a:t>linija</a:t>
            </a:r>
          </a:p>
          <a:p>
            <a:pPr lvl="1"/>
            <a:r>
              <a:rPr lang="hr-HR" dirty="0" smtClean="0"/>
              <a:t>riječi odvojene</a:t>
            </a:r>
          </a:p>
          <a:p>
            <a:pPr lvl="1"/>
            <a:r>
              <a:rPr lang="hr-HR" dirty="0" smtClean="0"/>
              <a:t>interpunkcija dosljedna</a:t>
            </a:r>
          </a:p>
          <a:p>
            <a:pPr lvl="1"/>
            <a:r>
              <a:rPr lang="hr-HR" dirty="0" smtClean="0"/>
              <a:t>kratice i ligature konstantne</a:t>
            </a:r>
          </a:p>
          <a:p>
            <a:pPr lvl="1"/>
            <a:r>
              <a:rPr lang="hr-HR" dirty="0" smtClean="0"/>
              <a:t>uglata (slova “prelomljena” po sredini)</a:t>
            </a:r>
            <a:endParaRPr lang="hr-HR" dirty="0"/>
          </a:p>
        </p:txBody>
      </p:sp>
    </p:spTree>
    <p:extLst>
      <p:ext uri="{BB962C8B-B14F-4D97-AF65-F5344CB8AC3E}">
        <p14:creationId xmlns="" xmlns:p14="http://schemas.microsoft.com/office/powerpoint/2010/main" val="403677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57200" y="1882808"/>
            <a:ext cx="8686800" cy="4572000"/>
          </a:xfrm>
        </p:spPr>
        <p:txBody>
          <a:bodyPr/>
          <a:lstStyle/>
          <a:p>
            <a:r>
              <a:rPr lang="hr-HR" i="1" dirty="0" err="1" smtClean="0"/>
              <a:t>Evangelijar</a:t>
            </a:r>
            <a:r>
              <a:rPr lang="hr-HR" i="1" dirty="0" smtClean="0"/>
              <a:t> opatice</a:t>
            </a:r>
            <a:r>
              <a:rPr lang="hr-HR" dirty="0" smtClean="0"/>
              <a:t> </a:t>
            </a:r>
            <a:r>
              <a:rPr lang="hr-HR" i="1" dirty="0" err="1" smtClean="0"/>
              <a:t>Vekenege</a:t>
            </a:r>
            <a:r>
              <a:rPr lang="hr-HR" dirty="0" smtClean="0"/>
              <a:t>,11. st.</a:t>
            </a:r>
          </a:p>
          <a:p>
            <a:r>
              <a:rPr lang="hr-HR" i="1" dirty="0" err="1" smtClean="0"/>
              <a:t>Horae</a:t>
            </a:r>
            <a:r>
              <a:rPr lang="hr-HR" i="1" dirty="0" smtClean="0"/>
              <a:t> </a:t>
            </a:r>
            <a:r>
              <a:rPr lang="hr-HR" i="1" dirty="0" err="1" smtClean="0"/>
              <a:t>monasticae</a:t>
            </a:r>
            <a:r>
              <a:rPr lang="hr-HR" i="1" dirty="0" smtClean="0"/>
              <a:t> opatice </a:t>
            </a:r>
            <a:r>
              <a:rPr lang="hr-HR" i="1" dirty="0" err="1" smtClean="0"/>
              <a:t>Čike</a:t>
            </a:r>
            <a:r>
              <a:rPr lang="hr-HR" dirty="0" smtClean="0"/>
              <a:t>, 11. st.</a:t>
            </a:r>
          </a:p>
          <a:p>
            <a:pPr lvl="1"/>
            <a:r>
              <a:rPr lang="hr-HR" dirty="0" smtClean="0"/>
              <a:t>samostan sv. Marije u Zadru – </a:t>
            </a:r>
            <a:r>
              <a:rPr lang="hr-HR" dirty="0" err="1" smtClean="0"/>
              <a:t>oxfordska</a:t>
            </a:r>
            <a:r>
              <a:rPr lang="hr-HR" dirty="0" smtClean="0"/>
              <a:t> biblioteka </a:t>
            </a:r>
            <a:r>
              <a:rPr lang="hr-HR" dirty="0" err="1" smtClean="0"/>
              <a:t>Bodleiana</a:t>
            </a:r>
            <a:endParaRPr lang="hr-HR" dirty="0" smtClean="0"/>
          </a:p>
          <a:p>
            <a:r>
              <a:rPr lang="hr-HR" i="1" dirty="0" err="1" smtClean="0"/>
              <a:t>Historia</a:t>
            </a:r>
            <a:r>
              <a:rPr lang="hr-HR" i="1" dirty="0" smtClean="0"/>
              <a:t> </a:t>
            </a:r>
            <a:r>
              <a:rPr lang="hr-HR" i="1" dirty="0" err="1" smtClean="0"/>
              <a:t>Salonitana</a:t>
            </a:r>
            <a:r>
              <a:rPr lang="hr-HR" i="1" dirty="0" smtClean="0"/>
              <a:t> </a:t>
            </a:r>
            <a:r>
              <a:rPr lang="hr-HR" dirty="0" smtClean="0"/>
              <a:t>Tome Arhiđakona, 13. st.</a:t>
            </a:r>
          </a:p>
          <a:p>
            <a:endParaRPr lang="hr-H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91" y="2492896"/>
            <a:ext cx="8906253" cy="33843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93522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Rezervirano mjesto sadržaja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005" y="-1991"/>
            <a:ext cx="9192005" cy="6894004"/>
          </a:xfrm>
        </p:spPr>
      </p:pic>
    </p:spTree>
    <p:extLst>
      <p:ext uri="{BB962C8B-B14F-4D97-AF65-F5344CB8AC3E}">
        <p14:creationId xmlns="" xmlns:p14="http://schemas.microsoft.com/office/powerpoint/2010/main" val="4014267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/>
              <a:t>karolina</a:t>
            </a:r>
            <a:endParaRPr lang="hr-HR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57200" y="1882808"/>
            <a:ext cx="8147248" cy="4572000"/>
          </a:xfrm>
        </p:spPr>
        <p:txBody>
          <a:bodyPr/>
          <a:lstStyle/>
          <a:p>
            <a:r>
              <a:rPr lang="hr-HR" dirty="0" smtClean="0"/>
              <a:t>od Karla </a:t>
            </a:r>
            <a:r>
              <a:rPr lang="hr-HR" dirty="0"/>
              <a:t>Velikog do kraja 12.st. </a:t>
            </a:r>
            <a:r>
              <a:rPr lang="hr-HR" dirty="0" smtClean="0"/>
              <a:t>, zapadna Europa</a:t>
            </a:r>
            <a:endParaRPr lang="hr-HR" dirty="0"/>
          </a:p>
          <a:p>
            <a:r>
              <a:rPr lang="hr-HR" dirty="0" smtClean="0"/>
              <a:t>minuskula</a:t>
            </a:r>
          </a:p>
          <a:p>
            <a:pPr lvl="1"/>
            <a:r>
              <a:rPr lang="hr-HR" dirty="0" smtClean="0"/>
              <a:t>pravilno</a:t>
            </a:r>
            <a:r>
              <a:rPr lang="hr-HR" dirty="0"/>
              <a:t>, jasno i čitljivo oblikovanje slova (svako za </a:t>
            </a:r>
            <a:r>
              <a:rPr lang="hr-HR" dirty="0" smtClean="0"/>
              <a:t>sebe)</a:t>
            </a:r>
          </a:p>
          <a:p>
            <a:pPr lvl="1"/>
            <a:r>
              <a:rPr lang="hr-HR" dirty="0" smtClean="0"/>
              <a:t>izbjegavanje </a:t>
            </a:r>
            <a:r>
              <a:rPr lang="hr-HR" dirty="0"/>
              <a:t>suvišnih ukrasa</a:t>
            </a:r>
          </a:p>
          <a:p>
            <a:pPr lvl="1"/>
            <a:r>
              <a:rPr lang="hr-HR" dirty="0"/>
              <a:t>k</a:t>
            </a:r>
            <a:r>
              <a:rPr lang="hr-HR" dirty="0" smtClean="0"/>
              <a:t>ratice </a:t>
            </a:r>
            <a:r>
              <a:rPr lang="hr-HR" dirty="0"/>
              <a:t>su rijetke, a riječi </a:t>
            </a:r>
            <a:r>
              <a:rPr lang="hr-HR" dirty="0" smtClean="0"/>
              <a:t>su rastavljene</a:t>
            </a:r>
          </a:p>
        </p:txBody>
      </p:sp>
    </p:spTree>
    <p:extLst>
      <p:ext uri="{BB962C8B-B14F-4D97-AF65-F5344CB8AC3E}">
        <p14:creationId xmlns="" xmlns:p14="http://schemas.microsoft.com/office/powerpoint/2010/main" val="54008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i="1" dirty="0" smtClean="0"/>
              <a:t>Splitski </a:t>
            </a:r>
            <a:r>
              <a:rPr lang="hr-HR" i="1" dirty="0" err="1" smtClean="0"/>
              <a:t>evangelijar</a:t>
            </a:r>
            <a:r>
              <a:rPr lang="hr-HR" i="1" dirty="0" smtClean="0"/>
              <a:t> </a:t>
            </a:r>
            <a:r>
              <a:rPr lang="hr-HR" dirty="0" smtClean="0"/>
              <a:t>(naknadni dodatci)</a:t>
            </a:r>
          </a:p>
          <a:p>
            <a:r>
              <a:rPr lang="hr-HR" i="1" dirty="0" err="1" smtClean="0"/>
              <a:t>Kartular</a:t>
            </a:r>
            <a:r>
              <a:rPr lang="hr-HR" i="1" dirty="0" smtClean="0"/>
              <a:t> sv. Petra u Selu, </a:t>
            </a:r>
            <a:r>
              <a:rPr lang="hr-HR" dirty="0" smtClean="0"/>
              <a:t>12. st.</a:t>
            </a:r>
          </a:p>
          <a:p>
            <a:r>
              <a:rPr lang="hr-HR" dirty="0" smtClean="0"/>
              <a:t>velika zbirka kodeksa iz </a:t>
            </a:r>
            <a:r>
              <a:rPr lang="hr-HR" dirty="0" err="1" smtClean="0"/>
              <a:t>Metropolitane</a:t>
            </a:r>
            <a:endParaRPr lang="hr-H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8" name="Rezervirano mjesto sadržaja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8856984" cy="6348477"/>
          </a:xfrm>
        </p:spPr>
      </p:pic>
    </p:spTree>
    <p:extLst>
      <p:ext uri="{BB962C8B-B14F-4D97-AF65-F5344CB8AC3E}">
        <p14:creationId xmlns="" xmlns:p14="http://schemas.microsoft.com/office/powerpoint/2010/main" val="373894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6" name="Rezervirano mjesto sadržaja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948" y="-243408"/>
            <a:ext cx="5631332" cy="7101408"/>
          </a:xfrm>
        </p:spPr>
      </p:pic>
    </p:spTree>
    <p:extLst>
      <p:ext uri="{BB962C8B-B14F-4D97-AF65-F5344CB8AC3E}">
        <p14:creationId xmlns="" xmlns:p14="http://schemas.microsoft.com/office/powerpoint/2010/main" val="11701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/>
              <a:t>gotica</a:t>
            </a:r>
            <a:endParaRPr lang="hr-HR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12</a:t>
            </a:r>
            <a:r>
              <a:rPr lang="hr-HR" dirty="0"/>
              <a:t>. do </a:t>
            </a:r>
            <a:r>
              <a:rPr lang="hr-HR" dirty="0" smtClean="0"/>
              <a:t>15</a:t>
            </a:r>
            <a:r>
              <a:rPr lang="hr-HR" dirty="0"/>
              <a:t>. st</a:t>
            </a:r>
            <a:r>
              <a:rPr lang="hr-HR" dirty="0" smtClean="0"/>
              <a:t>. zapadna Europa</a:t>
            </a:r>
          </a:p>
          <a:p>
            <a:pPr lvl="1"/>
            <a:r>
              <a:rPr lang="hr-HR" dirty="0" smtClean="0"/>
              <a:t>slova postaju </a:t>
            </a:r>
            <a:r>
              <a:rPr lang="hr-HR" dirty="0"/>
              <a:t>viša nego šira </a:t>
            </a:r>
            <a:endParaRPr lang="hr-HR" dirty="0" smtClean="0"/>
          </a:p>
          <a:p>
            <a:pPr lvl="1"/>
            <a:r>
              <a:rPr lang="hr-HR" dirty="0" smtClean="0"/>
              <a:t>pri </a:t>
            </a:r>
            <a:r>
              <a:rPr lang="hr-HR" dirty="0"/>
              <a:t>vrhu se </a:t>
            </a:r>
            <a:r>
              <a:rPr lang="hr-HR" dirty="0" err="1" smtClean="0"/>
              <a:t>zašiljuju</a:t>
            </a:r>
            <a:endParaRPr lang="hr-HR" dirty="0" smtClean="0"/>
          </a:p>
          <a:p>
            <a:pPr lvl="1"/>
            <a:r>
              <a:rPr lang="hr-HR" dirty="0" smtClean="0"/>
              <a:t>spajaju se tankim crtama</a:t>
            </a:r>
          </a:p>
          <a:p>
            <a:pPr lvl="1"/>
            <a:r>
              <a:rPr lang="hr-HR" dirty="0" smtClean="0"/>
              <a:t>tijesno se </a:t>
            </a:r>
            <a:r>
              <a:rPr lang="hr-HR" dirty="0"/>
              <a:t>zbijaju jedno uz drugo</a:t>
            </a:r>
          </a:p>
          <a:p>
            <a:r>
              <a:rPr lang="hr-HR" dirty="0" smtClean="0"/>
              <a:t>mnogo varijanata</a:t>
            </a:r>
          </a:p>
          <a:p>
            <a:r>
              <a:rPr lang="hr-HR" i="1" dirty="0" err="1" smtClean="0"/>
              <a:t>Historia</a:t>
            </a:r>
            <a:r>
              <a:rPr lang="hr-HR" dirty="0" smtClean="0"/>
              <a:t> </a:t>
            </a:r>
            <a:r>
              <a:rPr lang="hr-HR" i="1" dirty="0" err="1" smtClean="0"/>
              <a:t>Salonitana</a:t>
            </a:r>
            <a:r>
              <a:rPr lang="hr-HR" dirty="0" smtClean="0"/>
              <a:t> Tome Arhiđakona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="" xmlns:p14="http://schemas.microsoft.com/office/powerpoint/2010/main" val="256925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Rezervirano mjesto sadržaja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8778117" cy="6120680"/>
          </a:xfrm>
        </p:spPr>
      </p:pic>
    </p:spTree>
    <p:extLst>
      <p:ext uri="{BB962C8B-B14F-4D97-AF65-F5344CB8AC3E}">
        <p14:creationId xmlns="" xmlns:p14="http://schemas.microsoft.com/office/powerpoint/2010/main" val="287985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Rezervirano mjesto sadržaja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-24764"/>
            <a:ext cx="4608512" cy="6897093"/>
          </a:xfrm>
        </p:spPr>
      </p:pic>
    </p:spTree>
    <p:extLst>
      <p:ext uri="{BB962C8B-B14F-4D97-AF65-F5344CB8AC3E}">
        <p14:creationId xmlns="" xmlns:p14="http://schemas.microsoft.com/office/powerpoint/2010/main" val="40589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duševljenje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duševljenj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duševljenj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566</TotalTime>
  <Words>321</Words>
  <Application>Microsoft Office PowerPoint</Application>
  <PresentationFormat>Prikaz na zaslonu (4:3)</PresentationFormat>
  <Paragraphs>85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19</vt:i4>
      </vt:variant>
    </vt:vector>
  </HeadingPairs>
  <TitlesOfParts>
    <vt:vector size="20" baseType="lpstr">
      <vt:lpstr>Oduševljenje</vt:lpstr>
      <vt:lpstr>Latinska paleografija</vt:lpstr>
      <vt:lpstr>Pomoćne povijesne znanosti</vt:lpstr>
      <vt:lpstr>Epigrafija </vt:lpstr>
      <vt:lpstr>Paleografija</vt:lpstr>
      <vt:lpstr>Slajd 5</vt:lpstr>
      <vt:lpstr>uncijala</vt:lpstr>
      <vt:lpstr>Slajd 7</vt:lpstr>
      <vt:lpstr>Slajd 8</vt:lpstr>
      <vt:lpstr>beneventana</vt:lpstr>
      <vt:lpstr>Slajd 10</vt:lpstr>
      <vt:lpstr>Slajd 11</vt:lpstr>
      <vt:lpstr>Slajd 12</vt:lpstr>
      <vt:lpstr>karolina</vt:lpstr>
      <vt:lpstr>Slajd 14</vt:lpstr>
      <vt:lpstr>Slajd 15</vt:lpstr>
      <vt:lpstr>Slajd 16</vt:lpstr>
      <vt:lpstr>gotica</vt:lpstr>
      <vt:lpstr>Slajd 18</vt:lpstr>
      <vt:lpstr>Slajd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Latinska paleografija</dc:title>
  <dc:creator>Jelena</dc:creator>
  <cp:lastModifiedBy>Jelena</cp:lastModifiedBy>
  <cp:revision>59</cp:revision>
  <dcterms:created xsi:type="dcterms:W3CDTF">2015-04-13T18:54:37Z</dcterms:created>
  <dcterms:modified xsi:type="dcterms:W3CDTF">2018-05-28T22:16:30Z</dcterms:modified>
</cp:coreProperties>
</file>